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Raleway" pitchFamily="2" charset="0"/>
      <p:regular r:id="rId16"/>
      <p:bold r:id="rId17"/>
      <p:italic r:id="rId18"/>
      <p:boldItalic r:id="rId19"/>
    </p:embeddedFont>
    <p:embeddedFont>
      <p:font typeface="Raleway SemiBold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354" y="13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3009e80d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3009e80d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46059c90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e46059c90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46059c9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46059c9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46059c90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e46059c90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46059c90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46059c90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46059c90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e46059c90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46059c90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e46059c90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8414400" cy="12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580"/>
              <a:t>Adaptive EEG alpha power classification model</a:t>
            </a:r>
            <a:endParaRPr sz="358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188325" y="4722275"/>
            <a:ext cx="1667400" cy="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zh-TW" sz="1320" b="1">
                <a:solidFill>
                  <a:schemeClr val="dk2"/>
                </a:solidFill>
              </a:rPr>
              <a:t>組員: 王昱力 陳威達</a:t>
            </a:r>
            <a:endParaRPr sz="1320" b="1">
              <a:solidFill>
                <a:schemeClr val="dk2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7188325" y="4340275"/>
            <a:ext cx="14235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指導教授: 魏群樹</a:t>
            </a:r>
            <a:endParaRPr sz="13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6173950" y="4675075"/>
            <a:ext cx="14235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Group : 48</a:t>
            </a:r>
            <a:endParaRPr sz="15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Motivation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729450" y="1883012"/>
            <a:ext cx="8165400" cy="9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sz="5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Brain-computer interfaces (BCIs) are increasingly used in medical fields.</a:t>
            </a:r>
            <a:endParaRPr sz="5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zh-TW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Examples: Rehabilitation for stroke patients, aiding in the diagnosis of depression.</a:t>
            </a:r>
            <a:endParaRPr sz="52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729450" y="3030322"/>
            <a:ext cx="8480100" cy="10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</a:t>
            </a:r>
            <a:endParaRPr sz="5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EEG signals vary significantly between individuals and even within the same individual at different times.</a:t>
            </a:r>
            <a:endParaRPr sz="5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variations necessitate parameter adjustments for each user.</a:t>
            </a:r>
            <a:endParaRPr sz="60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Motivation</a:t>
            </a:r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729450" y="1901025"/>
            <a:ext cx="8165400" cy="12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Use Case</a:t>
            </a:r>
            <a:endParaRPr sz="5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Controlling a remote-controlled car using the relative intensity of alpha waves when eyes are open or closed (alpha power ratio).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zh-TW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 moves forward when alpha power ratio is below a threshold (eyes open).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zh-TW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 stops when alpha power ratio is above a threshold (eyes closed).</a:t>
            </a:r>
            <a:endParaRPr sz="5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body" idx="1"/>
          </p:nvPr>
        </p:nvSpPr>
        <p:spPr>
          <a:xfrm>
            <a:off x="729450" y="3172425"/>
            <a:ext cx="84801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Issues</a:t>
            </a:r>
            <a:endParaRPr sz="5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Setting the threshold currently involves manual observation and repeated testing.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zh-TW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process is time-consuming and needs to be repeated for each use.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6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l="21995" t="30452" r="14945" b="7815"/>
          <a:stretch/>
        </p:blipFill>
        <p:spPr>
          <a:xfrm>
            <a:off x="7007450" y="729225"/>
            <a:ext cx="1727529" cy="1268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6575" y="729225"/>
            <a:ext cx="1691223" cy="126840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Goal</a:t>
            </a:r>
            <a:endParaRPr dirty="0"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80319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Objective</a:t>
            </a:r>
            <a:endParaRPr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zh-TW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 an adaptive </a:t>
            </a:r>
            <a:r>
              <a:rPr lang="zh-TW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automated pipeline </a:t>
            </a:r>
            <a:r>
              <a:rPr lang="zh-TW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can calculate the optimal threshold for EEG alpha power ratio.</a:t>
            </a:r>
            <a:endParaRPr sz="5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729450" y="2786850"/>
            <a:ext cx="80319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Benefits</a:t>
            </a:r>
            <a:endParaRPr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zh-TW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Immediate adaptation to the user's current state.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zh-TW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Eliminates the need for time-consuming manual threshold adjustments.</a:t>
            </a: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729450" y="3763075"/>
            <a:ext cx="8031900" cy="9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 Result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system where users can put on an EEG cap and automatically obtain the best threshold for their alpha power ratio.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Method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727650" y="1853850"/>
            <a:ext cx="5776500" cy="12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1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zh-TW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EEG data is collected over 30 seconds, with the subject alternately closing and opening their eyes: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zh-TW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seconds eyes closed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zh-TW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seconds eyes open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zh-TW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seconds eyes closed</a:t>
            </a:r>
            <a:endParaRPr sz="1200"/>
          </a:p>
        </p:txBody>
      </p:sp>
      <p:sp>
        <p:nvSpPr>
          <p:cNvPr id="124" name="Google Shape;124;p17"/>
          <p:cNvSpPr txBox="1"/>
          <p:nvPr/>
        </p:nvSpPr>
        <p:spPr>
          <a:xfrm>
            <a:off x="729450" y="3232400"/>
            <a:ext cx="5916300" cy="12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 b="1"/>
              <a:t>Modeling</a:t>
            </a:r>
            <a:endParaRPr sz="1200" b="1"/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Use the K-means clustering algorithm to label the collected alpha power ratio values.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Determine the threshold at the point of label transition.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Compute the average of these thresholds to find the optimal threshold.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275" y="533750"/>
            <a:ext cx="2820801" cy="19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4150" y="2952350"/>
            <a:ext cx="2623525" cy="196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727650" y="12793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Result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2615763" y="1583750"/>
            <a:ext cx="912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Subject 1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6286500" y="1617900"/>
            <a:ext cx="912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Subject 2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2434875" y="4411375"/>
            <a:ext cx="1623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11.66(s), 23.11(s)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259525" y="4443550"/>
            <a:ext cx="1840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Label changes time:</a:t>
            </a:r>
            <a:r>
              <a:rPr lang="zh-TW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6239300" y="4411375"/>
            <a:ext cx="1452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13.67(s), 24.33(s)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2099725" y="825800"/>
            <a:ext cx="3727800" cy="6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Epoch = 1(s)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Interval between each epoch = 0.0625(s)</a:t>
            </a:r>
            <a:endParaRPr sz="130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pic>
        <p:nvPicPr>
          <p:cNvPr id="139" name="Google Shape;139;p18"/>
          <p:cNvPicPr preferRelativeResize="0"/>
          <p:nvPr/>
        </p:nvPicPr>
        <p:blipFill rotWithShape="1">
          <a:blip r:embed="rId3">
            <a:alphaModFix/>
          </a:blip>
          <a:srcRect t="4906" r="3185"/>
          <a:stretch/>
        </p:blipFill>
        <p:spPr>
          <a:xfrm>
            <a:off x="5075663" y="1937750"/>
            <a:ext cx="3333974" cy="24560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18"/>
          <p:cNvGrpSpPr/>
          <p:nvPr/>
        </p:nvGrpSpPr>
        <p:grpSpPr>
          <a:xfrm>
            <a:off x="1326963" y="1903250"/>
            <a:ext cx="3333987" cy="2525100"/>
            <a:chOff x="1326963" y="1903250"/>
            <a:chExt cx="3333987" cy="2525100"/>
          </a:xfrm>
        </p:grpSpPr>
        <p:pic>
          <p:nvPicPr>
            <p:cNvPr id="141" name="Google Shape;141;p18"/>
            <p:cNvPicPr preferRelativeResize="0"/>
            <p:nvPr/>
          </p:nvPicPr>
          <p:blipFill rotWithShape="1">
            <a:blip r:embed="rId4">
              <a:alphaModFix/>
            </a:blip>
            <a:srcRect t="7944" r="6296"/>
            <a:stretch/>
          </p:blipFill>
          <p:spPr>
            <a:xfrm>
              <a:off x="1326963" y="1971900"/>
              <a:ext cx="3333987" cy="24564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8"/>
            <p:cNvPicPr preferRelativeResize="0"/>
            <p:nvPr/>
          </p:nvPicPr>
          <p:blipFill rotWithShape="1">
            <a:blip r:embed="rId5">
              <a:alphaModFix/>
            </a:blip>
            <a:srcRect t="26932"/>
            <a:stretch/>
          </p:blipFill>
          <p:spPr>
            <a:xfrm>
              <a:off x="2474200" y="1903250"/>
              <a:ext cx="1452300" cy="14348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727650" y="1218331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Ablation Study</a:t>
            </a:r>
            <a:endParaRPr dirty="0"/>
          </a:p>
        </p:txBody>
      </p:sp>
      <p:sp>
        <p:nvSpPr>
          <p:cNvPr id="149" name="Google Shape;149;p19"/>
          <p:cNvSpPr txBox="1"/>
          <p:nvPr/>
        </p:nvSpPr>
        <p:spPr>
          <a:xfrm>
            <a:off x="3088469" y="1469824"/>
            <a:ext cx="11796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Epoch = 0.5</a:t>
            </a:r>
            <a:endParaRPr sz="13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5134158" y="1469824"/>
            <a:ext cx="14953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Interval = 0.</a:t>
            </a:r>
            <a:r>
              <a:rPr lang="en-US" altLang="zh-TW" sz="13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01</a:t>
            </a:r>
            <a:endParaRPr sz="13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53" name="Google Shape;153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3CCAC7A-20EB-CE9F-A573-FCD202701816}"/>
              </a:ext>
            </a:extLst>
          </p:cNvPr>
          <p:cNvSpPr txBox="1"/>
          <p:nvPr/>
        </p:nvSpPr>
        <p:spPr>
          <a:xfrm>
            <a:off x="1303389" y="2263973"/>
            <a:ext cx="1075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Raleway SemiBold" pitchFamily="2" charset="0"/>
              </a:rPr>
              <a:t>Subject 1</a:t>
            </a:r>
            <a:endParaRPr lang="zh-TW" altLang="en-US" dirty="0">
              <a:latin typeface="Raleway SemiBold" pitchFamily="2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4FC56BD-4B67-CC92-CEC9-7607377F478B}"/>
              </a:ext>
            </a:extLst>
          </p:cNvPr>
          <p:cNvSpPr txBox="1"/>
          <p:nvPr/>
        </p:nvSpPr>
        <p:spPr>
          <a:xfrm>
            <a:off x="1335147" y="3925169"/>
            <a:ext cx="1075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Raleway SemiBold" pitchFamily="2" charset="0"/>
              </a:rPr>
              <a:t>Subject 2</a:t>
            </a:r>
            <a:endParaRPr lang="zh-TW" altLang="en-US" dirty="0">
              <a:latin typeface="Raleway SemiBold" pitchFamily="2" charset="0"/>
            </a:endParaRPr>
          </a:p>
        </p:txBody>
      </p:sp>
      <p:pic>
        <p:nvPicPr>
          <p:cNvPr id="8" name="圖片 7" descr="一張含有 地圖, 圖表, 行, 繪圖 的圖片">
            <a:extLst>
              <a:ext uri="{FF2B5EF4-FFF2-40B4-BE49-F238E27FC236}">
                <a16:creationId xmlns:a16="http://schemas.microsoft.com/office/drawing/2014/main" id="{D4F6D494-0A12-BC83-4A14-5B65E50477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01"/>
          <a:stretch/>
        </p:blipFill>
        <p:spPr>
          <a:xfrm>
            <a:off x="2518466" y="1753531"/>
            <a:ext cx="2189458" cy="1486091"/>
          </a:xfrm>
          <a:prstGeom prst="rect">
            <a:avLst/>
          </a:prstGeom>
        </p:spPr>
      </p:pic>
      <p:pic>
        <p:nvPicPr>
          <p:cNvPr id="10" name="圖片 9" descr="一張含有 圖表, 螢幕擷取畫面, 行, 繪圖 的圖片&#10;&#10;自動產生的描述">
            <a:extLst>
              <a:ext uri="{FF2B5EF4-FFF2-40B4-BE49-F238E27FC236}">
                <a16:creationId xmlns:a16="http://schemas.microsoft.com/office/drawing/2014/main" id="{8341AE70-C337-26A4-03C6-81D6FB4955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09"/>
          <a:stretch/>
        </p:blipFill>
        <p:spPr>
          <a:xfrm>
            <a:off x="4779878" y="1727356"/>
            <a:ext cx="2121370" cy="1492228"/>
          </a:xfrm>
          <a:prstGeom prst="rect">
            <a:avLst/>
          </a:prstGeom>
        </p:spPr>
      </p:pic>
      <p:pic>
        <p:nvPicPr>
          <p:cNvPr id="12" name="圖片 11" descr="一張含有 文字, 圖表, 繪圖, 螢幕擷取畫面 的圖片&#10;&#10;自動產生的描述">
            <a:extLst>
              <a:ext uri="{FF2B5EF4-FFF2-40B4-BE49-F238E27FC236}">
                <a16:creationId xmlns:a16="http://schemas.microsoft.com/office/drawing/2014/main" id="{5D22DC9D-9D0B-BC20-C35C-1162E7B3B0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89" t="4396" b="964"/>
          <a:stretch/>
        </p:blipFill>
        <p:spPr>
          <a:xfrm>
            <a:off x="4899453" y="3439073"/>
            <a:ext cx="1974813" cy="1458452"/>
          </a:xfrm>
          <a:prstGeom prst="rect">
            <a:avLst/>
          </a:prstGeom>
        </p:spPr>
      </p:pic>
      <p:pic>
        <p:nvPicPr>
          <p:cNvPr id="14" name="圖片 13" descr="一張含有 文字, 圖表, 螢幕擷取畫面, 行 的圖片&#10;&#10;自動產生的描述">
            <a:extLst>
              <a:ext uri="{FF2B5EF4-FFF2-40B4-BE49-F238E27FC236}">
                <a16:creationId xmlns:a16="http://schemas.microsoft.com/office/drawing/2014/main" id="{46F0442E-1073-3CAF-A9F5-008E63E6FF8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360"/>
          <a:stretch/>
        </p:blipFill>
        <p:spPr>
          <a:xfrm>
            <a:off x="2532816" y="3439073"/>
            <a:ext cx="2121371" cy="1505755"/>
          </a:xfrm>
          <a:prstGeom prst="rect">
            <a:avLst/>
          </a:prstGeom>
        </p:spPr>
      </p:pic>
      <p:sp>
        <p:nvSpPr>
          <p:cNvPr id="15" name="Google Shape;135;p18">
            <a:extLst>
              <a:ext uri="{FF2B5EF4-FFF2-40B4-BE49-F238E27FC236}">
                <a16:creationId xmlns:a16="http://schemas.microsoft.com/office/drawing/2014/main" id="{C89F5FAD-423A-8EAD-EF00-B2F629EBEAE3}"/>
              </a:ext>
            </a:extLst>
          </p:cNvPr>
          <p:cNvSpPr txBox="1"/>
          <p:nvPr/>
        </p:nvSpPr>
        <p:spPr>
          <a:xfrm>
            <a:off x="3117842" y="3140577"/>
            <a:ext cx="1133419" cy="2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0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45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(s), 23.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31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</a:t>
            </a:r>
            <a:endParaRPr sz="10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6" name="Google Shape;136;p18">
            <a:extLst>
              <a:ext uri="{FF2B5EF4-FFF2-40B4-BE49-F238E27FC236}">
                <a16:creationId xmlns:a16="http://schemas.microsoft.com/office/drawing/2014/main" id="{FA64B3BB-F762-DC3A-9529-4F189B2F0530}"/>
              </a:ext>
            </a:extLst>
          </p:cNvPr>
          <p:cNvSpPr txBox="1"/>
          <p:nvPr/>
        </p:nvSpPr>
        <p:spPr>
          <a:xfrm>
            <a:off x="1174342" y="3140577"/>
            <a:ext cx="1687596" cy="332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Label changes time:</a:t>
            </a:r>
            <a:r>
              <a:rPr lang="zh-TW" sz="10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" name="Google Shape;137;p18">
            <a:extLst>
              <a:ext uri="{FF2B5EF4-FFF2-40B4-BE49-F238E27FC236}">
                <a16:creationId xmlns:a16="http://schemas.microsoft.com/office/drawing/2014/main" id="{B8E60512-C36C-AB4E-79FA-0E69A5BDE0B1}"/>
              </a:ext>
            </a:extLst>
          </p:cNvPr>
          <p:cNvSpPr txBox="1"/>
          <p:nvPr/>
        </p:nvSpPr>
        <p:spPr>
          <a:xfrm>
            <a:off x="5365321" y="3144972"/>
            <a:ext cx="1133419" cy="2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2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4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7(s), 2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3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72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</a:t>
            </a:r>
            <a:endParaRPr sz="10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8" name="Google Shape;135;p18">
            <a:extLst>
              <a:ext uri="{FF2B5EF4-FFF2-40B4-BE49-F238E27FC236}">
                <a16:creationId xmlns:a16="http://schemas.microsoft.com/office/drawing/2014/main" id="{7CF9D5F6-64E0-9EBD-8F85-9B4C643BD74C}"/>
              </a:ext>
            </a:extLst>
          </p:cNvPr>
          <p:cNvSpPr txBox="1"/>
          <p:nvPr/>
        </p:nvSpPr>
        <p:spPr>
          <a:xfrm>
            <a:off x="3117842" y="4814303"/>
            <a:ext cx="1133419" cy="2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2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27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(s), 23.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9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</a:t>
            </a:r>
            <a:endParaRPr sz="10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  <p:sp>
        <p:nvSpPr>
          <p:cNvPr id="19" name="Google Shape;136;p18">
            <a:extLst>
              <a:ext uri="{FF2B5EF4-FFF2-40B4-BE49-F238E27FC236}">
                <a16:creationId xmlns:a16="http://schemas.microsoft.com/office/drawing/2014/main" id="{287BFAC9-2BB9-67D0-D70F-BD618D4C145B}"/>
              </a:ext>
            </a:extLst>
          </p:cNvPr>
          <p:cNvSpPr txBox="1"/>
          <p:nvPr/>
        </p:nvSpPr>
        <p:spPr>
          <a:xfrm>
            <a:off x="1174342" y="4814303"/>
            <a:ext cx="1687596" cy="332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Label changes time:</a:t>
            </a:r>
            <a:r>
              <a:rPr lang="zh-TW" sz="10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" name="Google Shape;137;p18">
            <a:extLst>
              <a:ext uri="{FF2B5EF4-FFF2-40B4-BE49-F238E27FC236}">
                <a16:creationId xmlns:a16="http://schemas.microsoft.com/office/drawing/2014/main" id="{FBE1983D-12F2-C5A9-7819-BC07D5CAB697}"/>
              </a:ext>
            </a:extLst>
          </p:cNvPr>
          <p:cNvSpPr txBox="1"/>
          <p:nvPr/>
        </p:nvSpPr>
        <p:spPr>
          <a:xfrm>
            <a:off x="5365321" y="4818698"/>
            <a:ext cx="1133419" cy="2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1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2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4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7(s), 2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3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r>
              <a:rPr lang="en-US" alt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31</a:t>
            </a:r>
            <a:r>
              <a:rPr lang="zh-TW" sz="1000" dirty="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(s)</a:t>
            </a:r>
            <a:endParaRPr sz="1000" dirty="0"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</a:t>
            </a:r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  <p:pic>
        <p:nvPicPr>
          <p:cNvPr id="3" name="6月11日">
            <a:hlinkClick r:id="" action="ppaction://media"/>
            <a:extLst>
              <a:ext uri="{FF2B5EF4-FFF2-40B4-BE49-F238E27FC236}">
                <a16:creationId xmlns:a16="http://schemas.microsoft.com/office/drawing/2014/main" id="{78D0786F-4FD0-3CEE-F562-B5E7983853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088" y="1161536"/>
            <a:ext cx="5622581" cy="3162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3559447-FDD9-7CAB-FF60-5F30D682E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9260" y="2307475"/>
            <a:ext cx="3805480" cy="1010313"/>
          </a:xfrm>
        </p:spPr>
        <p:txBody>
          <a:bodyPr>
            <a:noAutofit/>
          </a:bodyPr>
          <a:lstStyle/>
          <a:p>
            <a:pPr marL="146050" indent="0" algn="ctr">
              <a:buNone/>
            </a:pPr>
            <a:r>
              <a:rPr lang="en-US" altLang="zh-TW" sz="5400" dirty="0">
                <a:solidFill>
                  <a:schemeClr val="bg2"/>
                </a:solidFill>
              </a:rPr>
              <a:t>Thanks !!</a:t>
            </a:r>
            <a:endParaRPr lang="zh-TW" altLang="en-US" sz="5400" dirty="0">
              <a:solidFill>
                <a:schemeClr val="bg2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DF44CFC-DD18-E40C-FEF4-7D6D66ED6E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5058429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</Words>
  <Application>Microsoft Office PowerPoint</Application>
  <PresentationFormat>如螢幕大小 (16:9)</PresentationFormat>
  <Paragraphs>68</Paragraphs>
  <Slides>9</Slides>
  <Notes>8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Lato</vt:lpstr>
      <vt:lpstr>Raleway SemiBold</vt:lpstr>
      <vt:lpstr>Arial</vt:lpstr>
      <vt:lpstr>Raleway</vt:lpstr>
      <vt:lpstr>Streamline</vt:lpstr>
      <vt:lpstr>Adaptive EEG alpha power classification model</vt:lpstr>
      <vt:lpstr>Motivation</vt:lpstr>
      <vt:lpstr>Motivation</vt:lpstr>
      <vt:lpstr>Goal</vt:lpstr>
      <vt:lpstr>Method</vt:lpstr>
      <vt:lpstr>Result</vt:lpstr>
      <vt:lpstr>Ablation Study</vt:lpstr>
      <vt:lpstr>Demo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王昱力</cp:lastModifiedBy>
  <cp:revision>2</cp:revision>
  <dcterms:modified xsi:type="dcterms:W3CDTF">2024-06-11T13:27:50Z</dcterms:modified>
</cp:coreProperties>
</file>